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/>
    <p:restoredTop sz="94697"/>
  </p:normalViewPr>
  <p:slideViewPr>
    <p:cSldViewPr snapToGrid="0" snapToObjects="1">
      <p:cViewPr>
        <p:scale>
          <a:sx n="77" d="100"/>
          <a:sy n="77" d="100"/>
        </p:scale>
        <p:origin x="-1648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C3463D-A0DD-4140-9C8B-C1F4BB39B7BE}" type="datetimeFigureOut">
              <a:rPr lang="en-US" altLang="en-US"/>
              <a:pPr/>
              <a:t>5/16/17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978F94-F0F3-B24C-9B76-93FF418E9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6354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1AD41A-E37E-AC48-99B4-FF53E578050C}" type="datetimeFigureOut">
              <a:rPr lang="en-US" altLang="en-US"/>
              <a:pPr/>
              <a:t>5/16/17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90BBB0-A384-FC40-AFD6-0982B5A880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377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 b="0" i="0">
                <a:latin typeface="Helvetica Neue Medium"/>
                <a:ea typeface="Roboto Slab Light" charset="0"/>
                <a:cs typeface="Helvetica Neue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Helvetica Neue"/>
                <a:ea typeface="Roboto Light" charset="0"/>
                <a:cs typeface="Helvetica Neue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64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fld id="{186FA5DD-53CC-6C43-B754-DF249FBEDFEB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Helvetica Neue Medium"/>
                <a:ea typeface="Roboto Medium" charset="0"/>
                <a:cs typeface="Helvetica Neue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Helvetica Neue"/>
                <a:ea typeface="Roboto Medium" charset="0"/>
                <a:cs typeface="Helvetica Neue"/>
              </a:defRPr>
            </a:lvl1pPr>
            <a:lvl2pPr>
              <a:defRPr sz="2000" b="0" i="0">
                <a:latin typeface="Helvetica Neue"/>
                <a:ea typeface="Roboto Medium" charset="0"/>
                <a:cs typeface="Helvetica Neue"/>
              </a:defRPr>
            </a:lvl2pPr>
            <a:lvl3pPr>
              <a:defRPr sz="2000" b="0" i="0">
                <a:latin typeface="Helvetica Neue"/>
                <a:ea typeface="Roboto Medium" charset="0"/>
                <a:cs typeface="Helvetica Neue"/>
              </a:defRPr>
            </a:lvl3pPr>
            <a:lvl4pPr>
              <a:defRPr sz="2000" b="0" i="0">
                <a:latin typeface="Helvetica Neue"/>
                <a:ea typeface="Roboto Medium" charset="0"/>
                <a:cs typeface="Helvetica Neue"/>
              </a:defRPr>
            </a:lvl4pPr>
            <a:lvl5pPr>
              <a:defRPr sz="2000" b="0" i="0">
                <a:latin typeface="Helvetica Neue"/>
                <a:ea typeface="Roboto Medium" charset="0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56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fld id="{65C820B6-8738-1940-A51E-3E58720FE15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68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fld id="{EC1838E6-0C26-AB4B-9A56-B1C52543B0D6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67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fld id="{CAF9A623-7604-E849-9B60-727517743D9C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25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fld id="{5E1A7ED9-C3B2-E84D-9BE3-68795036D291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68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fld id="{63CE73C3-97E0-D444-B1BA-AEE6E733BEB4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57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39A2791E-92C2-1B48-86B6-3C5A0A9BB2F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0" i="0" kern="1200">
          <a:solidFill>
            <a:schemeClr val="tx1"/>
          </a:solidFill>
          <a:latin typeface="Helvetica Neue Medium"/>
          <a:ea typeface="ＭＳ Ｐゴシック" charset="0"/>
          <a:cs typeface="Helvetica Neue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b="0" i="0" kern="1200">
          <a:solidFill>
            <a:schemeClr val="tx1"/>
          </a:solidFill>
          <a:latin typeface="Helvetica Neue"/>
          <a:ea typeface="ＭＳ Ｐゴシック" charset="0"/>
          <a:cs typeface="Helvetica Neue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b="0" i="0" kern="1200">
          <a:solidFill>
            <a:schemeClr val="tx1"/>
          </a:solidFill>
          <a:latin typeface="Helvetica Neue"/>
          <a:ea typeface="ＭＳ Ｐゴシック" charset="0"/>
          <a:cs typeface="Helvetica Neue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b="0" i="0" kern="1200">
          <a:solidFill>
            <a:schemeClr val="tx1"/>
          </a:solidFill>
          <a:latin typeface="Helvetica Neue"/>
          <a:ea typeface="ＭＳ Ｐゴシック" charset="0"/>
          <a:cs typeface="Helvetica Neue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b="0" i="0" kern="1200">
          <a:solidFill>
            <a:schemeClr val="tx1"/>
          </a:solidFill>
          <a:latin typeface="Helvetica Neue"/>
          <a:ea typeface="ＭＳ Ｐゴシック" charset="0"/>
          <a:cs typeface="Helvetica Neue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b="0" i="0" kern="1200">
          <a:solidFill>
            <a:schemeClr val="tx1"/>
          </a:solidFill>
          <a:latin typeface="Helvetica Neue"/>
          <a:ea typeface="ＭＳ Ｐゴシック" charset="0"/>
          <a:cs typeface="Helvetica Neue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cott.jaschik@insidehighered.com" TargetMode="External"/><Relationship Id="rId3" Type="http://schemas.openxmlformats.org/officeDocument/2006/relationships/hyperlink" Target="mailto:doug.lederman@insidehighered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3419475"/>
            <a:ext cx="7886700" cy="6921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The Challenge of Change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A webinar from  </a:t>
            </a:r>
            <a:r>
              <a:rPr lang="en-US" altLang="en-US" i="1" dirty="0" smtClean="0">
                <a:ea typeface="ＭＳ Ｐゴシック" charset="-128"/>
              </a:rPr>
              <a:t>Inside Higher </a:t>
            </a:r>
            <a:r>
              <a:rPr lang="en-US" altLang="en-US" i="1" dirty="0" smtClean="0">
                <a:ea typeface="ＭＳ Ｐゴシック" charset="-128"/>
              </a:rPr>
              <a:t>Ed</a:t>
            </a:r>
            <a:endParaRPr lang="en-US" altLang="en-US" dirty="0" smtClean="0">
              <a:ea typeface="ＭＳ Ｐゴシック" charset="-128"/>
            </a:endParaRPr>
          </a:p>
          <a:p>
            <a:pPr eaLnBrk="1" hangingPunct="1"/>
            <a:r>
              <a:rPr lang="en-US" altLang="en-US" dirty="0" smtClean="0">
                <a:ea typeface="ＭＳ Ｐゴシック" charset="-128"/>
              </a:rPr>
              <a:t>Tuesday, May 16</a:t>
            </a:r>
          </a:p>
          <a:p>
            <a:pPr eaLnBrk="1" hangingPunct="1"/>
            <a:r>
              <a:rPr lang="en-US" altLang="en-US" dirty="0" smtClean="0">
                <a:ea typeface="ＭＳ Ｐゴシック" charset="-128"/>
              </a:rPr>
              <a:t>2 p.m. Eastern</a:t>
            </a:r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Models of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Badges</a:t>
            </a:r>
          </a:p>
          <a:p>
            <a:r>
              <a:rPr lang="en-US" dirty="0" smtClean="0"/>
              <a:t>Boot camps</a:t>
            </a:r>
          </a:p>
          <a:p>
            <a:r>
              <a:rPr lang="en-US" dirty="0" smtClean="0"/>
              <a:t>MOOC-inspired models</a:t>
            </a:r>
          </a:p>
          <a:p>
            <a:r>
              <a:rPr lang="en-US" dirty="0" smtClean="0"/>
              <a:t>Mix and match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952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Policy in Many Directions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2227392"/>
            <a:ext cx="3403704" cy="201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828" y="2227392"/>
            <a:ext cx="3597424" cy="23599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745" y="4725182"/>
            <a:ext cx="1417195" cy="200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90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Trump Impact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1957388"/>
            <a:ext cx="7264400" cy="4086225"/>
          </a:xfrm>
        </p:spPr>
      </p:pic>
    </p:spTree>
    <p:extLst>
      <p:ext uri="{BB962C8B-B14F-4D97-AF65-F5344CB8AC3E}">
        <p14:creationId xmlns:p14="http://schemas.microsoft.com/office/powerpoint/2010/main" val="1926256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204" y="1957388"/>
            <a:ext cx="4447591" cy="4086225"/>
          </a:xfrm>
        </p:spPr>
      </p:pic>
    </p:spTree>
    <p:extLst>
      <p:ext uri="{BB962C8B-B14F-4D97-AF65-F5344CB8AC3E}">
        <p14:creationId xmlns:p14="http://schemas.microsoft.com/office/powerpoint/2010/main" val="480580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Students for Jobs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2320040"/>
            <a:ext cx="4445000" cy="3390900"/>
          </a:xfrm>
        </p:spPr>
      </p:pic>
    </p:spTree>
    <p:extLst>
      <p:ext uri="{BB962C8B-B14F-4D97-AF65-F5344CB8AC3E}">
        <p14:creationId xmlns:p14="http://schemas.microsoft.com/office/powerpoint/2010/main" val="335681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Skeptical Public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13" y="2518349"/>
            <a:ext cx="8133837" cy="2876894"/>
          </a:xfrm>
        </p:spPr>
      </p:pic>
    </p:spTree>
    <p:extLst>
      <p:ext uri="{BB962C8B-B14F-4D97-AF65-F5344CB8AC3E}">
        <p14:creationId xmlns:p14="http://schemas.microsoft.com/office/powerpoint/2010/main" val="214538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</a:t>
            </a:r>
            <a:r>
              <a:rPr lang="en-US" sz="3600" dirty="0" err="1" smtClean="0"/>
              <a:t>Hasn</a:t>
            </a:r>
            <a:r>
              <a:rPr lang="uk-UA" sz="3600" dirty="0" smtClean="0"/>
              <a:t>’</a:t>
            </a:r>
            <a:r>
              <a:rPr lang="en-US" sz="3600" dirty="0" smtClean="0"/>
              <a:t>t Changed (and Shouldn’t)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474" y="1957388"/>
            <a:ext cx="5735052" cy="4086225"/>
          </a:xfrm>
        </p:spPr>
      </p:pic>
    </p:spTree>
    <p:extLst>
      <p:ext uri="{BB962C8B-B14F-4D97-AF65-F5344CB8AC3E}">
        <p14:creationId xmlns:p14="http://schemas.microsoft.com/office/powerpoint/2010/main" val="1657185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12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Thanks </a:t>
            </a:r>
            <a:r>
              <a:rPr lang="is-IS" smtClean="0"/>
              <a:t>…</a:t>
            </a:r>
            <a:endParaRPr lang="en-US"/>
          </a:p>
        </p:txBody>
      </p:sp>
      <p:pic>
        <p:nvPicPr>
          <p:cNvPr id="1028" name="Picture 4" descr="Image result for workday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684" y="2832651"/>
            <a:ext cx="6340633" cy="24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009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Scott Jaschik, editor</a:t>
            </a:r>
            <a:r>
              <a:rPr lang="en-US" dirty="0" smtClean="0"/>
              <a:t>,   </a:t>
            </a:r>
            <a:r>
              <a:rPr lang="en-US" i="1" dirty="0" smtClean="0"/>
              <a:t>Inside </a:t>
            </a:r>
            <a:r>
              <a:rPr lang="en-US" i="1" dirty="0" smtClean="0"/>
              <a:t>Higher </a:t>
            </a:r>
            <a:r>
              <a:rPr lang="en-US" i="1" dirty="0" smtClean="0"/>
              <a:t>Ed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scott.jaschik@insidehighered.com</a:t>
            </a:r>
            <a:endParaRPr lang="en-US" dirty="0" smtClean="0"/>
          </a:p>
          <a:p>
            <a:r>
              <a:rPr lang="en-US" dirty="0" smtClean="0"/>
              <a:t>Doug Lederman, editor</a:t>
            </a:r>
            <a:r>
              <a:rPr lang="en-US" smtClean="0"/>
              <a:t>,   </a:t>
            </a:r>
            <a:r>
              <a:rPr lang="en-US" i="1" dirty="0" smtClean="0"/>
              <a:t>Inside Higher </a:t>
            </a:r>
            <a:r>
              <a:rPr lang="en-US" i="1" dirty="0" smtClean="0"/>
              <a:t>Ed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doug.lederman</a:t>
            </a:r>
            <a:r>
              <a:rPr lang="en-US" dirty="0" smtClean="0">
                <a:hlinkClick r:id="rId3"/>
              </a:rPr>
              <a:t>@insidehighered.com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112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 the Unexpected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2218543"/>
            <a:ext cx="2789107" cy="360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182" y="2218543"/>
            <a:ext cx="3359254" cy="15635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410" y="3895483"/>
            <a:ext cx="1484026" cy="185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27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I: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Almost everyone is tuition dependent.</a:t>
            </a:r>
          </a:p>
          <a:p>
            <a:r>
              <a:rPr lang="en-US" dirty="0" smtClean="0"/>
              <a:t>Traditional patterns are eroding.</a:t>
            </a:r>
          </a:p>
          <a:p>
            <a:r>
              <a:rPr lang="en-US" dirty="0" smtClean="0"/>
              <a:t>Everyone is competing with everyone.</a:t>
            </a:r>
          </a:p>
          <a:p>
            <a:r>
              <a:rPr lang="en-US" dirty="0" smtClean="0"/>
              <a:t>Colleges have little margin for error.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062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II: Strategy and Backlash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</a:t>
            </a:r>
            <a:r>
              <a:rPr lang="en-US" dirty="0" smtClean="0"/>
              <a:t>ecruiting out-of-state students seemed logical, and then state legislators had another view</a:t>
            </a:r>
            <a:r>
              <a:rPr lang="is-IS" dirty="0" smtClean="0"/>
              <a:t>….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049" y="3147934"/>
            <a:ext cx="2687820" cy="268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81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III: Strategy Works </a:t>
            </a:r>
            <a:br>
              <a:rPr lang="en-US" dirty="0" smtClean="0"/>
            </a:br>
            <a:r>
              <a:rPr lang="en-US" dirty="0" smtClean="0"/>
              <a:t>and Conditions Change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colleges, public and private, invested considerable resources to build up undergraduate enrollment of international students.</a:t>
            </a:r>
          </a:p>
          <a:p>
            <a:r>
              <a:rPr lang="en-US" dirty="0" smtClean="0"/>
              <a:t>Goals of 5-10% were common (up from just a handful of students in prior years).</a:t>
            </a:r>
          </a:p>
          <a:p>
            <a:r>
              <a:rPr lang="en-US" dirty="0" smtClean="0"/>
              <a:t>Considerable progress achieved.</a:t>
            </a:r>
          </a:p>
          <a:p>
            <a:r>
              <a:rPr lang="en-US" dirty="0" smtClean="0"/>
              <a:t>Trump election has many institutions worried about maintaining these enrollment levels.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782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Tuition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colleges face one set of pressures.</a:t>
            </a:r>
          </a:p>
          <a:p>
            <a:r>
              <a:rPr lang="en-US" dirty="0" smtClean="0"/>
              <a:t>Private colleges face another set of pressures.</a:t>
            </a:r>
          </a:p>
          <a:p>
            <a:r>
              <a:rPr lang="en-US" dirty="0" smtClean="0"/>
              <a:t>Debt worries are a growing impact on public and private institutions.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56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Discount Rates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485" y="1957388"/>
            <a:ext cx="5483030" cy="4086225"/>
          </a:xfrm>
        </p:spPr>
      </p:pic>
    </p:spTree>
    <p:extLst>
      <p:ext uri="{BB962C8B-B14F-4D97-AF65-F5344CB8AC3E}">
        <p14:creationId xmlns:p14="http://schemas.microsoft.com/office/powerpoint/2010/main" val="1756052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14" y="1957388"/>
            <a:ext cx="5436972" cy="4086225"/>
          </a:xfrm>
        </p:spPr>
      </p:pic>
    </p:spTree>
    <p:extLst>
      <p:ext uri="{BB962C8B-B14F-4D97-AF65-F5344CB8AC3E}">
        <p14:creationId xmlns:p14="http://schemas.microsoft.com/office/powerpoint/2010/main" val="886480578"/>
      </p:ext>
    </p:extLst>
  </p:cSld>
  <p:clrMapOvr>
    <a:masterClrMapping/>
  </p:clrMapOvr>
</p:sld>
</file>

<file path=ppt/theme/theme1.xml><?xml version="1.0" encoding="utf-8"?>
<a:theme xmlns:a="http://schemas.openxmlformats.org/drawingml/2006/main" name="IHE_Template_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IHE_Template_Standard</Template>
  <TotalTime>282</TotalTime>
  <Words>234</Words>
  <Application>Microsoft Macintosh PowerPoint</Application>
  <PresentationFormat>On-screen Show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IHE_Template_Standard</vt:lpstr>
      <vt:lpstr>The Challenge of Change</vt:lpstr>
      <vt:lpstr>Presenters</vt:lpstr>
      <vt:lpstr>Expect the Unexpected</vt:lpstr>
      <vt:lpstr>Enrollment I: Overview</vt:lpstr>
      <vt:lpstr>Enrollment II: Strategy and Backlash</vt:lpstr>
      <vt:lpstr>Enrollment III: Strategy Works  and Conditions Change </vt:lpstr>
      <vt:lpstr>Tuition Policy</vt:lpstr>
      <vt:lpstr>Discount Rates </vt:lpstr>
      <vt:lpstr>Diversity </vt:lpstr>
      <vt:lpstr>New Models of Education</vt:lpstr>
      <vt:lpstr>State Policy in Many Directions</vt:lpstr>
      <vt:lpstr>The Trump Impact</vt:lpstr>
      <vt:lpstr>Assessment</vt:lpstr>
      <vt:lpstr>Preparing Students for Jobs</vt:lpstr>
      <vt:lpstr>A Skeptical Public</vt:lpstr>
      <vt:lpstr>What Hasn’t Changed (and Shouldn’t)</vt:lpstr>
      <vt:lpstr>Q&amp;A</vt:lpstr>
      <vt:lpstr>With Thanks …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Lauren Medway</cp:lastModifiedBy>
  <cp:revision>21</cp:revision>
  <dcterms:created xsi:type="dcterms:W3CDTF">2017-05-12T14:28:40Z</dcterms:created>
  <dcterms:modified xsi:type="dcterms:W3CDTF">2017-05-16T15:53:08Z</dcterms:modified>
</cp:coreProperties>
</file>